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17"/>
  </p:notesMasterIdLst>
  <p:sldIdLst>
    <p:sldId id="257" r:id="rId2"/>
    <p:sldId id="282" r:id="rId3"/>
    <p:sldId id="283" r:id="rId4"/>
    <p:sldId id="292" r:id="rId5"/>
    <p:sldId id="258" r:id="rId6"/>
    <p:sldId id="293" r:id="rId7"/>
    <p:sldId id="295" r:id="rId8"/>
    <p:sldId id="284" r:id="rId9"/>
    <p:sldId id="289" r:id="rId10"/>
    <p:sldId id="285" r:id="rId11"/>
    <p:sldId id="287" r:id="rId12"/>
    <p:sldId id="288" r:id="rId13"/>
    <p:sldId id="294" r:id="rId14"/>
    <p:sldId id="290" r:id="rId15"/>
    <p:sldId id="277" r:id="rId16"/>
  </p:sldIdLst>
  <p:sldSz cx="12192000" cy="6858000"/>
  <p:notesSz cx="6858000" cy="9144000"/>
  <p:embeddedFontLst>
    <p:embeddedFont>
      <p:font typeface="Abril Fatface" panose="02000503000000020003" pitchFamily="2" charset="0"/>
      <p:regular r:id="rId18"/>
    </p:embeddedFont>
    <p:embeddedFont>
      <p:font typeface="Barlow Condensed" panose="00000506000000000000" pitchFamily="2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DM Sans" pitchFamily="2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Lato" panose="020F0502020204030203" pitchFamily="34" charset="0"/>
      <p:regular r:id="rId35"/>
      <p:bold r:id="rId36"/>
    </p:embeddedFont>
    <p:embeddedFont>
      <p:font typeface="Monotype Corsiva" panose="03010101010201010101" pitchFamily="66" charset="0"/>
      <p:italic r:id="rId37"/>
    </p:embeddedFont>
    <p:embeddedFont>
      <p:font typeface="Roboto Slab" panose="020B060402020202020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4B37"/>
    <a:srgbClr val="FFFF99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49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1563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7149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469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044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732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 preserve="1">
  <p:cSld name="1_001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2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title"/>
          </p:nvPr>
        </p:nvSpPr>
        <p:spPr>
          <a:xfrm>
            <a:off x="415600" y="2574580"/>
            <a:ext cx="11360700" cy="123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432800" y="5715300"/>
            <a:ext cx="113799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2pPr>
            <a:lvl3pPr lvl="2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3pPr>
            <a:lvl4pPr lvl="3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4pPr>
            <a:lvl5pPr lvl="4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5pPr>
            <a:lvl6pPr lvl="5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6pPr>
            <a:lvl7pPr lvl="6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7pPr>
            <a:lvl8pPr lvl="7" algn="ctr">
              <a:spcBef>
                <a:spcPts val="2100"/>
              </a:spcBef>
              <a:spcAft>
                <a:spcPts val="0"/>
              </a:spcAft>
              <a:buSzPts val="1900"/>
              <a:buNone/>
              <a:defRPr/>
            </a:lvl8pPr>
            <a:lvl9pPr lvl="8" algn="ctr">
              <a:spcBef>
                <a:spcPts val="2100"/>
              </a:spcBef>
              <a:spcAft>
                <a:spcPts val="210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6703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 userDrawn="1">
  <p:cSld name="CUSTOM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4"/>
          <p:cNvGrpSpPr/>
          <p:nvPr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51" name="Google Shape;51;p4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 userDrawn="1">
  <p:cSld name="CUSTOM_2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21 Credits">
  <p:cSld name="CUSTOM_16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9"/>
          <p:cNvSpPr txBox="1">
            <a:spLocks noGrp="1"/>
          </p:cNvSpPr>
          <p:nvPr>
            <p:ph type="title"/>
          </p:nvPr>
        </p:nvSpPr>
        <p:spPr>
          <a:xfrm>
            <a:off x="858975" y="1150325"/>
            <a:ext cx="10356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654" name="Google Shape;654;p19"/>
          <p:cNvSpPr txBox="1">
            <a:spLocks noGrp="1"/>
          </p:cNvSpPr>
          <p:nvPr>
            <p:ph type="body" idx="1"/>
          </p:nvPr>
        </p:nvSpPr>
        <p:spPr>
          <a:xfrm>
            <a:off x="859161" y="2150975"/>
            <a:ext cx="10356000" cy="3106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  <a:defRPr>
                <a:solidFill>
                  <a:schemeClr val="dk1"/>
                </a:solidFill>
              </a:defRPr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Char char="○"/>
              <a:defRPr>
                <a:solidFill>
                  <a:schemeClr val="dk1"/>
                </a:solidFill>
              </a:defRPr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655" name="Google Shape;655;p19"/>
          <p:cNvGrpSpPr/>
          <p:nvPr/>
        </p:nvGrpSpPr>
        <p:grpSpPr>
          <a:xfrm>
            <a:off x="-130700" y="3234091"/>
            <a:ext cx="12322662" cy="3624061"/>
            <a:chOff x="4435" y="7748593"/>
            <a:chExt cx="12182563" cy="5161009"/>
          </a:xfrm>
        </p:grpSpPr>
        <p:sp>
          <p:nvSpPr>
            <p:cNvPr id="656" name="Google Shape;656;p19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9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8" name="Google Shape;688;p19"/>
          <p:cNvSpPr txBox="1"/>
          <p:nvPr/>
        </p:nvSpPr>
        <p:spPr>
          <a:xfrm rot="5400000">
            <a:off x="-679350" y="6198500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200">
              <a:solidFill>
                <a:srgbClr val="66666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50000">
              <a:srgbClr val="292929"/>
            </a:gs>
            <a:gs pos="100000">
              <a:srgbClr val="010101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DM Sans"/>
              <a:buNone/>
              <a:defRPr sz="4500" b="1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●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DM Sans"/>
              <a:buChar char="○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DM Sans"/>
              <a:buChar char="■"/>
              <a:defRPr sz="19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50" r:id="rId2"/>
    <p:sldLayoutId id="2147483651" r:id="rId3"/>
    <p:sldLayoutId id="214748366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4381F73-F2C1-6B27-31D1-532592DAE4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37" r="5146" b="1137"/>
          <a:stretch>
            <a:fillRect/>
          </a:stretch>
        </p:blipFill>
        <p:spPr>
          <a:xfrm>
            <a:off x="344336" y="2715378"/>
            <a:ext cx="3443476" cy="3447190"/>
          </a:xfrm>
          <a:custGeom>
            <a:avLst/>
            <a:gdLst>
              <a:gd name="connsiteX0" fmla="*/ 1480706 w 2961412"/>
              <a:gd name="connsiteY0" fmla="*/ 0 h 2964606"/>
              <a:gd name="connsiteX1" fmla="*/ 2961412 w 2961412"/>
              <a:gd name="connsiteY1" fmla="*/ 1482303 h 2964606"/>
              <a:gd name="connsiteX2" fmla="*/ 1480706 w 2961412"/>
              <a:gd name="connsiteY2" fmla="*/ 2964606 h 2964606"/>
              <a:gd name="connsiteX3" fmla="*/ 0 w 2961412"/>
              <a:gd name="connsiteY3" fmla="*/ 1482303 h 2964606"/>
              <a:gd name="connsiteX4" fmla="*/ 1480706 w 2961412"/>
              <a:gd name="connsiteY4" fmla="*/ 0 h 2964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412" h="2964606">
                <a:moveTo>
                  <a:pt x="1480706" y="0"/>
                </a:moveTo>
                <a:cubicBezTo>
                  <a:pt x="2298477" y="0"/>
                  <a:pt x="2961412" y="663650"/>
                  <a:pt x="2961412" y="1482303"/>
                </a:cubicBezTo>
                <a:cubicBezTo>
                  <a:pt x="2961412" y="2300956"/>
                  <a:pt x="2298477" y="2964606"/>
                  <a:pt x="1480706" y="2964606"/>
                </a:cubicBezTo>
                <a:cubicBezTo>
                  <a:pt x="662935" y="2964606"/>
                  <a:pt x="0" y="2300956"/>
                  <a:pt x="0" y="1482303"/>
                </a:cubicBezTo>
                <a:cubicBezTo>
                  <a:pt x="0" y="663650"/>
                  <a:pt x="662935" y="0"/>
                  <a:pt x="1480706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0A5184-4590-BEF3-A946-271611534D7E}"/>
              </a:ext>
            </a:extLst>
          </p:cNvPr>
          <p:cNvSpPr txBox="1"/>
          <p:nvPr/>
        </p:nvSpPr>
        <p:spPr>
          <a:xfrm>
            <a:off x="2108521" y="384708"/>
            <a:ext cx="7974957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IN" sz="4400" dirty="0">
                <a:solidFill>
                  <a:schemeClr val="bg1"/>
                </a:solidFill>
                <a:latin typeface="Monotype Corsiva" panose="03010101010201010101" pitchFamily="66" charset="0"/>
              </a:rPr>
              <a:t>Spread Spectrum Image Watermarking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1CC1E-EE79-54A0-FA8C-98DC209B3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81" y="156253"/>
            <a:ext cx="1222277" cy="12263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1DB263D-B239-09B3-2761-0F0D2CE46D17}"/>
              </a:ext>
            </a:extLst>
          </p:cNvPr>
          <p:cNvSpPr/>
          <p:nvPr/>
        </p:nvSpPr>
        <p:spPr>
          <a:xfrm>
            <a:off x="7396223" y="3429000"/>
            <a:ext cx="3871740" cy="24191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Team Members:</a:t>
            </a:r>
          </a:p>
          <a:p>
            <a:pPr algn="ctr"/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Manish Kumar: 2020ITB007</a:t>
            </a:r>
          </a:p>
          <a:p>
            <a:pPr algn="ctr"/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Adesh Kumar Maharaj: 2020ITB041</a:t>
            </a:r>
          </a:p>
          <a:p>
            <a:pPr algn="ctr"/>
            <a:r>
              <a:rPr lang="en-IN" sz="18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Ashesh</a:t>
            </a:r>
            <a:r>
              <a:rPr lang="en-I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Karan: 2020ITB056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C86170-2952-99C0-499E-7C76A3131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193" y="5438259"/>
            <a:ext cx="4602879" cy="816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98BC0C-CB7E-CFD4-45B0-DA8E50EE737F}"/>
              </a:ext>
            </a:extLst>
          </p:cNvPr>
          <p:cNvSpPr txBox="1"/>
          <p:nvPr/>
        </p:nvSpPr>
        <p:spPr>
          <a:xfrm>
            <a:off x="7396223" y="5514066"/>
            <a:ext cx="4048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Supervisor: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Prof. Santi Prasad </a:t>
            </a:r>
            <a:r>
              <a:rPr lang="en-IN" sz="2000" dirty="0" err="1">
                <a:solidFill>
                  <a:schemeClr val="tx1"/>
                </a:solidFill>
              </a:rPr>
              <a:t>Maity</a:t>
            </a:r>
            <a:endParaRPr lang="en-IN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AF96DB-8412-13B5-5FF9-B371FD85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9400"/>
            <a:ext cx="12192000" cy="3928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F93389-EDBC-EB84-3510-0C0CBA0D10FA}"/>
              </a:ext>
            </a:extLst>
          </p:cNvPr>
          <p:cNvSpPr txBox="1"/>
          <p:nvPr/>
        </p:nvSpPr>
        <p:spPr>
          <a:xfrm>
            <a:off x="821803" y="673701"/>
            <a:ext cx="5509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Clr>
                <a:schemeClr val="bg1"/>
              </a:buClr>
              <a:buFont typeface="Wingdings" panose="05000000000000000000" pitchFamily="2" charset="2"/>
              <a:buChar char="v"/>
            </a:pPr>
            <a:endParaRPr lang="en-IN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26EB17-91B3-54F9-2585-63C4C2E77D2B}"/>
              </a:ext>
            </a:extLst>
          </p:cNvPr>
          <p:cNvSpPr txBox="1"/>
          <p:nvPr/>
        </p:nvSpPr>
        <p:spPr>
          <a:xfrm>
            <a:off x="1261640" y="724602"/>
            <a:ext cx="4629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latin typeface="Monotype Corsiva" panose="03010101010201010101" pitchFamily="66" charset="0"/>
              </a:rPr>
              <a:t>Spread Spectrum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3A1874-EA87-5E4D-DA39-FB5DC7B2E990}"/>
              </a:ext>
            </a:extLst>
          </p:cNvPr>
          <p:cNvSpPr txBox="1"/>
          <p:nvPr/>
        </p:nvSpPr>
        <p:spPr>
          <a:xfrm>
            <a:off x="1724627" y="1724628"/>
            <a:ext cx="68522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Spread spectrum system is one in which the transmitted signal is spread over a wide frequency band.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18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codes used for spreading have low cross correlation values and are unique to every user.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A4634B-7021-CD1C-9C7E-84F726C6DCD9}"/>
              </a:ext>
            </a:extLst>
          </p:cNvPr>
          <p:cNvSpPr txBox="1"/>
          <p:nvPr/>
        </p:nvSpPr>
        <p:spPr>
          <a:xfrm>
            <a:off x="2037144" y="3429000"/>
            <a:ext cx="73036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894B37"/>
                </a:solidFill>
                <a:latin typeface="Monotype Corsiva" panose="03010101010201010101" pitchFamily="66" charset="0"/>
              </a:rPr>
              <a:t>Advantages of spread spectrum communication</a:t>
            </a:r>
            <a:r>
              <a:rPr lang="en-IN" sz="2800" b="1" dirty="0">
                <a:solidFill>
                  <a:srgbClr val="894B37"/>
                </a:solidFill>
                <a:latin typeface="Monotype Corsiva" panose="03010101010201010101" pitchFamily="66" charset="0"/>
              </a:rPr>
              <a:t>:</a:t>
            </a:r>
          </a:p>
          <a:p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453A9E-3834-C252-141A-16B8C7B786AE}"/>
              </a:ext>
            </a:extLst>
          </p:cNvPr>
          <p:cNvSpPr/>
          <p:nvPr/>
        </p:nvSpPr>
        <p:spPr>
          <a:xfrm>
            <a:off x="1724627" y="4106108"/>
            <a:ext cx="9016679" cy="2078191"/>
          </a:xfrm>
          <a:prstGeom prst="roundRect">
            <a:avLst/>
          </a:prstGeom>
          <a:gradFill>
            <a:gsLst>
              <a:gs pos="0">
                <a:schemeClr val="accent2">
                  <a:lumMod val="40000"/>
                  <a:lumOff val="60000"/>
                  <a:alpha val="95000"/>
                </a:schemeClr>
              </a:gs>
              <a:gs pos="48000">
                <a:schemeClr val="accent2">
                  <a:lumMod val="40000"/>
                  <a:lumOff val="60000"/>
                  <a:alpha val="69000"/>
                </a:schemeClr>
              </a:gs>
              <a:gs pos="100000">
                <a:schemeClr val="accent2">
                  <a:lumMod val="40000"/>
                  <a:lumOff val="60000"/>
                  <a:alpha val="74000"/>
                </a:schemeClr>
              </a:gs>
            </a:gsLst>
            <a:lin ang="13500032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AB2AD2-52EB-B6AC-CFBE-90D89FE89F57}"/>
              </a:ext>
            </a:extLst>
          </p:cNvPr>
          <p:cNvSpPr txBox="1"/>
          <p:nvPr/>
        </p:nvSpPr>
        <p:spPr>
          <a:xfrm>
            <a:off x="2291786" y="4610541"/>
            <a:ext cx="214131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solidFill>
                  <a:srgbClr val="0070C0"/>
                </a:solidFill>
              </a:rPr>
              <a:t>Resist intentional and intentional interference.</a:t>
            </a:r>
          </a:p>
          <a:p>
            <a:endParaRPr lang="en-IN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EE196E-9996-D9D6-1775-93B7CB67E351}"/>
              </a:ext>
            </a:extLst>
          </p:cNvPr>
          <p:cNvCxnSpPr>
            <a:cxnSpLocks/>
          </p:cNvCxnSpPr>
          <p:nvPr/>
        </p:nvCxnSpPr>
        <p:spPr>
          <a:xfrm>
            <a:off x="4658810" y="4131558"/>
            <a:ext cx="0" cy="2027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71AB47C-ABAA-81CC-4049-E10C6BBD1C90}"/>
              </a:ext>
            </a:extLst>
          </p:cNvPr>
          <p:cNvSpPr txBox="1"/>
          <p:nvPr/>
        </p:nvSpPr>
        <p:spPr>
          <a:xfrm>
            <a:off x="4765880" y="4478728"/>
            <a:ext cx="22512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rgbClr val="0070C0"/>
                </a:solidFill>
              </a:rPr>
              <a:t>Can share the same frequency band with other users(multiple watermark).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solidFill>
                <a:schemeClr val="bg2"/>
              </a:solidFill>
            </a:endParaRPr>
          </a:p>
          <a:p>
            <a:endParaRPr lang="en-IN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1BF9A0B-18D5-F3A9-43CD-1FB58A805C00}"/>
              </a:ext>
            </a:extLst>
          </p:cNvPr>
          <p:cNvCxnSpPr>
            <a:cxnSpLocks/>
          </p:cNvCxnSpPr>
          <p:nvPr/>
        </p:nvCxnSpPr>
        <p:spPr>
          <a:xfrm>
            <a:off x="7299767" y="4157009"/>
            <a:ext cx="0" cy="2027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4B0ADE-693B-3A89-0423-B9021075C756}"/>
              </a:ext>
            </a:extLst>
          </p:cNvPr>
          <p:cNvSpPr txBox="1"/>
          <p:nvPr/>
        </p:nvSpPr>
        <p:spPr>
          <a:xfrm>
            <a:off x="7697166" y="4489628"/>
            <a:ext cx="218761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rgbClr val="0070C0"/>
                </a:solidFill>
              </a:rPr>
              <a:t>Protect the privacy, due to the pseudo random code sequence.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1047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6F93389-EDBC-EB84-3510-0C0CBA0D10FA}"/>
              </a:ext>
            </a:extLst>
          </p:cNvPr>
          <p:cNvSpPr txBox="1"/>
          <p:nvPr/>
        </p:nvSpPr>
        <p:spPr>
          <a:xfrm>
            <a:off x="370390" y="476159"/>
            <a:ext cx="5509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latin typeface="Monotype Corsiva" panose="03010101010201010101" pitchFamily="66" charset="0"/>
              </a:rPr>
              <a:t>Watermark Embedding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AF96DB-8412-13B5-5FF9-B371FD85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9400"/>
            <a:ext cx="12192000" cy="39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4B71F-295A-2AC8-DED9-FDB6DC87F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59" y="1468671"/>
            <a:ext cx="4201371" cy="41645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F91D52-3722-2A56-086E-A6A59E315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070" y="3307069"/>
            <a:ext cx="685859" cy="243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0566AB-2ABA-0FB6-33F5-12CB25013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6048" y="1490202"/>
            <a:ext cx="4201371" cy="4239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B0FEB8-2997-0593-546B-2326D81FE9C5}"/>
              </a:ext>
            </a:extLst>
          </p:cNvPr>
          <p:cNvSpPr txBox="1"/>
          <p:nvPr/>
        </p:nvSpPr>
        <p:spPr>
          <a:xfrm>
            <a:off x="5081443" y="3136612"/>
            <a:ext cx="243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C00000"/>
                </a:solidFill>
              </a:rPr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A341E2-6C05-0A83-627A-ACC312B1C59B}"/>
              </a:ext>
            </a:extLst>
          </p:cNvPr>
          <p:cNvSpPr txBox="1"/>
          <p:nvPr/>
        </p:nvSpPr>
        <p:spPr>
          <a:xfrm>
            <a:off x="6647375" y="3116355"/>
            <a:ext cx="243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C00000"/>
                </a:solidFill>
              </a:rPr>
              <a:t>=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9C4CA-2EF1-E6FB-A44A-62A7B1A664AB}"/>
              </a:ext>
            </a:extLst>
          </p:cNvPr>
          <p:cNvSpPr txBox="1"/>
          <p:nvPr/>
        </p:nvSpPr>
        <p:spPr>
          <a:xfrm>
            <a:off x="5432384" y="2623933"/>
            <a:ext cx="1192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>
                <a:solidFill>
                  <a:srgbClr val="00B050"/>
                </a:solidFill>
              </a:rPr>
              <a:t>Watermark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7A74CD-2428-E722-9D2D-000040C7DF76}"/>
              </a:ext>
            </a:extLst>
          </p:cNvPr>
          <p:cNvCxnSpPr>
            <a:cxnSpLocks/>
          </p:cNvCxnSpPr>
          <p:nvPr/>
        </p:nvCxnSpPr>
        <p:spPr>
          <a:xfrm>
            <a:off x="6062240" y="2863043"/>
            <a:ext cx="0" cy="404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5451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0D0DE3-8524-12CA-D112-B2ED88321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" y="2929400"/>
            <a:ext cx="12131351" cy="3928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44D444-EA92-0EC4-4BFF-4EDFBF248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40" y="1766256"/>
            <a:ext cx="4625741" cy="432091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1CA1CC-5DDF-A90E-5CF8-52B5CA7C6B53}"/>
              </a:ext>
            </a:extLst>
          </p:cNvPr>
          <p:cNvCxnSpPr>
            <a:stCxn id="3" idx="3"/>
          </p:cNvCxnSpPr>
          <p:nvPr/>
        </p:nvCxnSpPr>
        <p:spPr>
          <a:xfrm>
            <a:off x="5248981" y="3926713"/>
            <a:ext cx="2309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C450028-FC89-63B5-E27B-D8E148B90329}"/>
              </a:ext>
            </a:extLst>
          </p:cNvPr>
          <p:cNvSpPr txBox="1"/>
          <p:nvPr/>
        </p:nvSpPr>
        <p:spPr>
          <a:xfrm>
            <a:off x="5844132" y="3427413"/>
            <a:ext cx="1284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dirty="0">
                <a:solidFill>
                  <a:srgbClr val="00B050"/>
                </a:solidFill>
              </a:rPr>
              <a:t>Extraction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9B205-EC7F-8542-B187-C8563EC81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073" y="3427413"/>
            <a:ext cx="2150649" cy="984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9105B5-8C22-96B5-02D5-B7B4E949CE0F}"/>
              </a:ext>
            </a:extLst>
          </p:cNvPr>
          <p:cNvSpPr txBox="1"/>
          <p:nvPr/>
        </p:nvSpPr>
        <p:spPr>
          <a:xfrm>
            <a:off x="1215342" y="696708"/>
            <a:ext cx="3865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Monotype Corsiva" panose="03010101010201010101" pitchFamily="66" charset="0"/>
              </a:rPr>
              <a:t>Watermark Extraction</a:t>
            </a:r>
          </a:p>
        </p:txBody>
      </p:sp>
    </p:spTree>
    <p:extLst>
      <p:ext uri="{BB962C8B-B14F-4D97-AF65-F5344CB8AC3E}">
        <p14:creationId xmlns:p14="http://schemas.microsoft.com/office/powerpoint/2010/main" val="38497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26AF4E-6F7F-810D-87F3-27C4650A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400"/>
            <a:ext cx="12192000" cy="3928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13FFFE-0010-FE26-6FB6-67DA4D89CA09}"/>
              </a:ext>
            </a:extLst>
          </p:cNvPr>
          <p:cNvSpPr txBox="1"/>
          <p:nvPr/>
        </p:nvSpPr>
        <p:spPr>
          <a:xfrm>
            <a:off x="1655180" y="659757"/>
            <a:ext cx="351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latin typeface="Monotype Corsiva" panose="03010101010201010101" pitchFamily="66" charset="0"/>
              </a:rPr>
              <a:t>Conclusion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74E814-F5C3-8F2B-3285-E4EB3C48FEAE}"/>
              </a:ext>
            </a:extLst>
          </p:cNvPr>
          <p:cNvSpPr txBox="1"/>
          <p:nvPr/>
        </p:nvSpPr>
        <p:spPr>
          <a:xfrm>
            <a:off x="1944546" y="1539433"/>
            <a:ext cx="73267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/>
                </a:solidFill>
              </a:rPr>
              <a:t>Watermarking has been for quite a while in the field of security in distributable digital date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/>
                </a:solidFill>
              </a:rPr>
              <a:t>Crypto mechanics can be used as additional security layer in digital watermarking, which combines the </a:t>
            </a:r>
            <a:r>
              <a:rPr lang="en-US" sz="1800" dirty="0" err="1">
                <a:solidFill>
                  <a:schemeClr val="tx2"/>
                </a:solidFill>
              </a:rPr>
              <a:t>effictiveness</a:t>
            </a:r>
            <a:r>
              <a:rPr lang="en-US" sz="1800" dirty="0">
                <a:solidFill>
                  <a:schemeClr val="tx2"/>
                </a:solidFill>
              </a:rPr>
              <a:t> of the approach.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sz="1800" dirty="0">
              <a:solidFill>
                <a:schemeClr val="tx2"/>
              </a:solidFill>
            </a:endParaRP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sz="1800" dirty="0">
                <a:solidFill>
                  <a:schemeClr val="tx2"/>
                </a:solidFill>
              </a:rPr>
              <a:t>These when incorporated into a single procedure, will prove to be a robust and healthy approach in resisting any types of attacks.</a:t>
            </a:r>
            <a:endParaRPr lang="en-IN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135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3D0A3C-6FEA-2F54-74A1-F381023B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9400"/>
            <a:ext cx="12192000" cy="3928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14C42D-AFA7-9528-70E8-3498DE5FC80C}"/>
              </a:ext>
            </a:extLst>
          </p:cNvPr>
          <p:cNvSpPr txBox="1"/>
          <p:nvPr/>
        </p:nvSpPr>
        <p:spPr>
          <a:xfrm>
            <a:off x="1585732" y="659757"/>
            <a:ext cx="320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latin typeface="Monotype Corsiva" panose="03010101010201010101" pitchFamily="66" charset="0"/>
              </a:rPr>
              <a:t>Reference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F181C1-383B-45C3-B7A5-8B48EDAF72D5}"/>
              </a:ext>
            </a:extLst>
          </p:cNvPr>
          <p:cNvSpPr txBox="1"/>
          <p:nvPr/>
        </p:nvSpPr>
        <p:spPr>
          <a:xfrm>
            <a:off x="1932972" y="1597306"/>
            <a:ext cx="846109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0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R.Pickholtz</a:t>
            </a:r>
            <a:r>
              <a:rPr lang="en-I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IN" sz="20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D.Schilling</a:t>
            </a:r>
            <a:r>
              <a:rPr lang="en-I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IN" sz="20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L.Millstein</a:t>
            </a:r>
            <a:r>
              <a:rPr lang="en-I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“Theory of spread spectrum communications: a tutorial”, IEEE Transactions on Communications, Vol.30, 1982.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A. B. Watson, G. Y. Yang, J. A. Solomon, J. Villasenor, “Visibility of Wavelet Quantization Noise”, IEEE Transaction on Image Processing vol. 6, August 1997.</a:t>
            </a:r>
          </a:p>
          <a:p>
            <a:pPr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IN" sz="20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S.P.Maity</a:t>
            </a:r>
            <a:r>
              <a:rPr lang="en-I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IN" sz="20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A.Banerjee</a:t>
            </a:r>
            <a:r>
              <a:rPr lang="en-I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 and </a:t>
            </a:r>
            <a:r>
              <a:rPr lang="en-IN" sz="2000" dirty="0" err="1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M.K.Kundu</a:t>
            </a:r>
            <a:r>
              <a:rPr lang="en-I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“VLSI Design of Spread Spectrum Image Watermarking”, 13</a:t>
            </a:r>
            <a:r>
              <a:rPr lang="en-IN" sz="2000" baseline="30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</a:t>
            </a:r>
            <a:r>
              <a:rPr lang="en-IN" sz="20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-National Conference on Communications January 26-28, 2007, page No. 251-257.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5317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2698631" scaled="0"/>
        </a:gradFill>
        <a:effectLst/>
      </p:bgPr>
    </p:bg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CD83A84B-FC9D-E42B-7850-3B1F75DB59CD}"/>
              </a:ext>
            </a:extLst>
          </p:cNvPr>
          <p:cNvSpPr/>
          <p:nvPr/>
        </p:nvSpPr>
        <p:spPr>
          <a:xfrm>
            <a:off x="3692323" y="1597305"/>
            <a:ext cx="4606725" cy="277792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 algn="ctr" rtl="0">
              <a:spcBef>
                <a:spcPts val="2100"/>
              </a:spcBef>
              <a:spcAft>
                <a:spcPts val="2100"/>
              </a:spcAft>
              <a:buNone/>
            </a:pPr>
            <a:r>
              <a:rPr lang="en-IN" sz="6000" dirty="0">
                <a:solidFill>
                  <a:schemeClr val="accent2">
                    <a:lumMod val="50000"/>
                  </a:schemeClr>
                </a:solidFill>
                <a:latin typeface="Monotype Corsiva" panose="03010101010201010101" pitchFamily="66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8193EB-EFAE-7A04-5C84-037755668DE6}"/>
              </a:ext>
            </a:extLst>
          </p:cNvPr>
          <p:cNvSpPr txBox="1"/>
          <p:nvPr/>
        </p:nvSpPr>
        <p:spPr>
          <a:xfrm>
            <a:off x="590308" y="289366"/>
            <a:ext cx="3854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4000" dirty="0">
                <a:solidFill>
                  <a:schemeClr val="bg1"/>
                </a:solidFill>
                <a:latin typeface="Monotype Corsiva" panose="03010101010201010101" pitchFamily="66" charset="0"/>
              </a:rPr>
              <a:t>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A5E75E-FE5D-DA94-873E-4EA94426607B}"/>
              </a:ext>
            </a:extLst>
          </p:cNvPr>
          <p:cNvSpPr txBox="1"/>
          <p:nvPr/>
        </p:nvSpPr>
        <p:spPr>
          <a:xfrm>
            <a:off x="1365811" y="1101425"/>
            <a:ext cx="535908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2"/>
                </a:solidFill>
                <a:latin typeface="Georgia" panose="02040502050405020303" pitchFamily="18" charset="0"/>
              </a:rPr>
              <a:t>Introduction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2"/>
                </a:solidFill>
                <a:latin typeface="Georgia" panose="02040502050405020303" pitchFamily="18" charset="0"/>
              </a:rPr>
              <a:t>Digital watermarking</a:t>
            </a:r>
          </a:p>
          <a:p>
            <a:pPr lvl="4">
              <a:buClr>
                <a:schemeClr val="tx2"/>
              </a:buClr>
            </a:pPr>
            <a:r>
              <a:rPr lang="en-IN" sz="2000" dirty="0">
                <a:solidFill>
                  <a:schemeClr val="tx2"/>
                </a:solidFill>
                <a:latin typeface="Georgia" panose="02040502050405020303" pitchFamily="18" charset="0"/>
              </a:rPr>
              <a:t>          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2"/>
                </a:solidFill>
                <a:latin typeface="Georgia" panose="02040502050405020303" pitchFamily="18" charset="0"/>
              </a:rPr>
              <a:t>Image watermarking and properties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2"/>
                </a:solidFill>
                <a:latin typeface="Georgia" panose="02040502050405020303" pitchFamily="18" charset="0"/>
              </a:rPr>
              <a:t>Spread spectrum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2"/>
                </a:solidFill>
                <a:latin typeface="Georgia" panose="02040502050405020303" pitchFamily="18" charset="0"/>
              </a:rPr>
              <a:t>Watermark Embedding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2"/>
                </a:solidFill>
                <a:latin typeface="Georgia" panose="02040502050405020303" pitchFamily="18" charset="0"/>
              </a:rPr>
              <a:t>Watermark Extraction</a:t>
            </a:r>
          </a:p>
          <a:p>
            <a:pPr>
              <a:buClr>
                <a:schemeClr val="tx2"/>
              </a:buClr>
            </a:pPr>
            <a:endParaRPr lang="en-IN" sz="2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2"/>
                </a:solidFill>
                <a:latin typeface="Georgia" panose="02040502050405020303" pitchFamily="18" charset="0"/>
              </a:rPr>
              <a:t>Conclusion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2"/>
                </a:solidFill>
                <a:latin typeface="Georgia" panose="02040502050405020303" pitchFamily="18" charset="0"/>
              </a:rPr>
              <a:t>References</a:t>
            </a: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tx2"/>
              </a:solidFill>
              <a:latin typeface="Georgia" panose="02040502050405020303" pitchFamily="18" charset="0"/>
            </a:endParaRP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IN" sz="2000" dirty="0">
              <a:solidFill>
                <a:schemeClr val="tx2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62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8193EB-EFAE-7A04-5C84-037755668DE6}"/>
              </a:ext>
            </a:extLst>
          </p:cNvPr>
          <p:cNvSpPr txBox="1"/>
          <p:nvPr/>
        </p:nvSpPr>
        <p:spPr>
          <a:xfrm>
            <a:off x="763928" y="682907"/>
            <a:ext cx="3854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4000" dirty="0">
                <a:solidFill>
                  <a:schemeClr val="bg1"/>
                </a:solidFill>
                <a:latin typeface="Monotype Corsiva" panose="03010101010201010101" pitchFamily="66" charset="0"/>
              </a:rPr>
              <a:t>Introduction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74006-A5B8-ABC4-EC8A-D29F3FBBD7BA}"/>
              </a:ext>
            </a:extLst>
          </p:cNvPr>
          <p:cNvSpPr/>
          <p:nvPr/>
        </p:nvSpPr>
        <p:spPr>
          <a:xfrm>
            <a:off x="1307938" y="1655180"/>
            <a:ext cx="9167149" cy="1574157"/>
          </a:xfrm>
          <a:prstGeom prst="rect">
            <a:avLst/>
          </a:prstGeom>
          <a:gradFill>
            <a:gsLst>
              <a:gs pos="0">
                <a:srgbClr val="FFCC66">
                  <a:alpha val="61000"/>
                </a:srgbClr>
              </a:gs>
              <a:gs pos="50000">
                <a:srgbClr val="FFFF99">
                  <a:alpha val="60000"/>
                </a:srgbClr>
              </a:gs>
            </a:gsLst>
            <a:lin ang="13500032" scaled="0"/>
          </a:gra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1800" dirty="0">
                <a:solidFill>
                  <a:schemeClr val="bg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rapid development of new Information Communication Technologies (ICT) has improved the ease of access to digital information.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1800" dirty="0">
              <a:solidFill>
                <a:schemeClr val="bg2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800" b="0" i="0" dirty="0">
                <a:solidFill>
                  <a:schemeClr val="bg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Since digital data can be reproduced infinitely without any loss of quality, it is difficult to differentiate illegal copies from the original ones.</a:t>
            </a:r>
          </a:p>
          <a:p>
            <a:pPr algn="ctr"/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45E09C-6BDA-BD2C-B60B-67F283C64D02}"/>
              </a:ext>
            </a:extLst>
          </p:cNvPr>
          <p:cNvSpPr/>
          <p:nvPr/>
        </p:nvSpPr>
        <p:spPr>
          <a:xfrm>
            <a:off x="1620456" y="3107802"/>
            <a:ext cx="6273478" cy="1660968"/>
          </a:xfrm>
          <a:prstGeom prst="rect">
            <a:avLst/>
          </a:prstGeom>
          <a:gradFill>
            <a:gsLst>
              <a:gs pos="0">
                <a:srgbClr val="894B37">
                  <a:alpha val="65000"/>
                </a:srgbClr>
              </a:gs>
              <a:gs pos="50000">
                <a:srgbClr val="894B37">
                  <a:alpha val="72000"/>
                </a:srgbClr>
              </a:gs>
              <a:gs pos="99000">
                <a:srgbClr val="894B37">
                  <a:alpha val="61000"/>
                </a:srgbClr>
              </a:gs>
            </a:gsLst>
            <a:lin ang="13500032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b="0" i="0" dirty="0">
                <a:solidFill>
                  <a:schemeClr val="bg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Digital signature, digital fingerprint, and digital watermarking are examples of digital signal processing</a:t>
            </a:r>
            <a:r>
              <a:rPr lang="en-IN" sz="1800" b="0" i="0" dirty="0">
                <a:solidFill>
                  <a:schemeClr val="bg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to provide </a:t>
            </a:r>
            <a:r>
              <a:rPr lang="en-US" sz="1800" b="0" i="0" dirty="0">
                <a:solidFill>
                  <a:schemeClr val="bg2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copyright owners with the required level of protection</a:t>
            </a:r>
            <a:endParaRPr lang="en-IN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111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768AEDE-3E03-A3F7-2163-DCDA3533D817}"/>
              </a:ext>
            </a:extLst>
          </p:cNvPr>
          <p:cNvSpPr/>
          <p:nvPr/>
        </p:nvSpPr>
        <p:spPr>
          <a:xfrm>
            <a:off x="5123728" y="1294920"/>
            <a:ext cx="2419108" cy="2254170"/>
          </a:xfrm>
          <a:prstGeom prst="ellips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accent2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Digital watermarking?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E477D6-8F1F-4DB6-5C21-8B70124FB961}"/>
              </a:ext>
            </a:extLst>
          </p:cNvPr>
          <p:cNvCxnSpPr/>
          <p:nvPr/>
        </p:nvCxnSpPr>
        <p:spPr>
          <a:xfrm>
            <a:off x="4267201" y="4150971"/>
            <a:ext cx="41321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2AFD45-1BB3-8305-97B6-54C9D7E5D4B2}"/>
              </a:ext>
            </a:extLst>
          </p:cNvPr>
          <p:cNvCxnSpPr>
            <a:stCxn id="11" idx="4"/>
          </p:cNvCxnSpPr>
          <p:nvPr/>
        </p:nvCxnSpPr>
        <p:spPr>
          <a:xfrm>
            <a:off x="6333282" y="3549090"/>
            <a:ext cx="0" cy="601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AD4C5C6-2764-0DB4-2ED4-E8A858912C02}"/>
              </a:ext>
            </a:extLst>
          </p:cNvPr>
          <p:cNvCxnSpPr/>
          <p:nvPr/>
        </p:nvCxnSpPr>
        <p:spPr>
          <a:xfrm>
            <a:off x="4278775" y="4150971"/>
            <a:ext cx="0" cy="636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477B86-29CC-0CB3-2AE6-15EB5135AC64}"/>
              </a:ext>
            </a:extLst>
          </p:cNvPr>
          <p:cNvCxnSpPr/>
          <p:nvPr/>
        </p:nvCxnSpPr>
        <p:spPr>
          <a:xfrm>
            <a:off x="8399361" y="4139397"/>
            <a:ext cx="0" cy="648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F136AF3-EA3A-ECEB-DD6C-54444E5210C1}"/>
              </a:ext>
            </a:extLst>
          </p:cNvPr>
          <p:cNvSpPr/>
          <p:nvPr/>
        </p:nvSpPr>
        <p:spPr>
          <a:xfrm>
            <a:off x="3451185" y="4838216"/>
            <a:ext cx="1632031" cy="77549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894B37"/>
                </a:solidFill>
              </a:rPr>
              <a:t>Visible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3F4D34-BEF7-65F2-1A60-E3789FFE4C2E}"/>
              </a:ext>
            </a:extLst>
          </p:cNvPr>
          <p:cNvSpPr/>
          <p:nvPr/>
        </p:nvSpPr>
        <p:spPr>
          <a:xfrm>
            <a:off x="7583346" y="4838215"/>
            <a:ext cx="1632031" cy="775497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rgbClr val="894B37"/>
                </a:solidFill>
              </a:rPr>
              <a:t>Invisible</a:t>
            </a:r>
          </a:p>
        </p:txBody>
      </p:sp>
    </p:spTree>
    <p:extLst>
      <p:ext uri="{BB962C8B-B14F-4D97-AF65-F5344CB8AC3E}">
        <p14:creationId xmlns:p14="http://schemas.microsoft.com/office/powerpoint/2010/main" val="94548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76F93389-EDBC-EB84-3510-0C0CBA0D10FA}"/>
              </a:ext>
            </a:extLst>
          </p:cNvPr>
          <p:cNvSpPr txBox="1"/>
          <p:nvPr/>
        </p:nvSpPr>
        <p:spPr>
          <a:xfrm>
            <a:off x="821803" y="673701"/>
            <a:ext cx="55095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latin typeface="Monotype Corsiva" panose="03010101010201010101" pitchFamily="66" charset="0"/>
              </a:rPr>
              <a:t>Digital Watermarking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94B42F-2ACC-8F64-8E9B-65D8ACD1FE2D}"/>
              </a:ext>
            </a:extLst>
          </p:cNvPr>
          <p:cNvSpPr/>
          <p:nvPr/>
        </p:nvSpPr>
        <p:spPr>
          <a:xfrm>
            <a:off x="2419108" y="1565214"/>
            <a:ext cx="1713053" cy="809302"/>
          </a:xfrm>
          <a:prstGeom prst="roundRect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accent2">
                    <a:lumMod val="50000"/>
                  </a:schemeClr>
                </a:solidFill>
              </a:rPr>
              <a:t>Watermark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602DFA0-683E-E881-392F-DFC98BE0BACE}"/>
              </a:ext>
            </a:extLst>
          </p:cNvPr>
          <p:cNvSpPr/>
          <p:nvPr/>
        </p:nvSpPr>
        <p:spPr>
          <a:xfrm>
            <a:off x="2419107" y="4123500"/>
            <a:ext cx="1713053" cy="809302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rgbClr val="FFC000"/>
                </a:solidFill>
              </a:rPr>
              <a:t>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B7C12C-8C43-00F2-02C3-C0E62327B6CD}"/>
              </a:ext>
            </a:extLst>
          </p:cNvPr>
          <p:cNvSpPr/>
          <p:nvPr/>
        </p:nvSpPr>
        <p:spPr>
          <a:xfrm>
            <a:off x="5405374" y="2747019"/>
            <a:ext cx="1851951" cy="1003178"/>
          </a:xfrm>
          <a:prstGeom prst="roundRect">
            <a:avLst/>
          </a:prstGeom>
          <a:ln>
            <a:solidFill>
              <a:srgbClr val="92D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rgbClr val="92D050"/>
                </a:solidFill>
              </a:rPr>
              <a:t>Digital</a:t>
            </a:r>
          </a:p>
          <a:p>
            <a:pPr algn="ctr"/>
            <a:r>
              <a:rPr lang="en-IN" sz="1800" dirty="0">
                <a:solidFill>
                  <a:srgbClr val="92D050"/>
                </a:solidFill>
              </a:rPr>
              <a:t>Watermarking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60A2CF4-9E0A-ECC3-7651-DB3DD8C35205}"/>
              </a:ext>
            </a:extLst>
          </p:cNvPr>
          <p:cNvCxnSpPr>
            <a:stCxn id="5" idx="3"/>
          </p:cNvCxnSpPr>
          <p:nvPr/>
        </p:nvCxnSpPr>
        <p:spPr>
          <a:xfrm>
            <a:off x="4132161" y="1969865"/>
            <a:ext cx="2199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C7BBE19-1026-E99D-4564-4C451040A1AE}"/>
              </a:ext>
            </a:extLst>
          </p:cNvPr>
          <p:cNvCxnSpPr>
            <a:endCxn id="21" idx="0"/>
          </p:cNvCxnSpPr>
          <p:nvPr/>
        </p:nvCxnSpPr>
        <p:spPr>
          <a:xfrm>
            <a:off x="6331349" y="1969865"/>
            <a:ext cx="1" cy="777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0B9AA52-13ED-DB4C-F374-3560F26D752B}"/>
              </a:ext>
            </a:extLst>
          </p:cNvPr>
          <p:cNvCxnSpPr/>
          <p:nvPr/>
        </p:nvCxnSpPr>
        <p:spPr>
          <a:xfrm>
            <a:off x="4132160" y="4528151"/>
            <a:ext cx="21991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0CC77A-DFAE-CF65-EC97-14F88F506D16}"/>
              </a:ext>
            </a:extLst>
          </p:cNvPr>
          <p:cNvCxnSpPr>
            <a:cxnSpLocks/>
          </p:cNvCxnSpPr>
          <p:nvPr/>
        </p:nvCxnSpPr>
        <p:spPr>
          <a:xfrm flipV="1">
            <a:off x="6331348" y="3781545"/>
            <a:ext cx="0" cy="746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04ACA1-5610-9322-7DAE-693F823368B8}"/>
              </a:ext>
            </a:extLst>
          </p:cNvPr>
          <p:cNvCxnSpPr>
            <a:stCxn id="21" idx="3"/>
          </p:cNvCxnSpPr>
          <p:nvPr/>
        </p:nvCxnSpPr>
        <p:spPr>
          <a:xfrm>
            <a:off x="7257325" y="3248608"/>
            <a:ext cx="798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8D9EB39-6AB7-2CD3-6313-AB22A7E7AB68}"/>
              </a:ext>
            </a:extLst>
          </p:cNvPr>
          <p:cNvSpPr/>
          <p:nvPr/>
        </p:nvSpPr>
        <p:spPr>
          <a:xfrm>
            <a:off x="8044404" y="2778367"/>
            <a:ext cx="1851951" cy="1003178"/>
          </a:xfrm>
          <a:prstGeom prst="roundRect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800" dirty="0">
                <a:solidFill>
                  <a:schemeClr val="accent3">
                    <a:lumMod val="75000"/>
                  </a:schemeClr>
                </a:solidFill>
              </a:rPr>
              <a:t>Watermarked Data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FD370-2884-F4FC-CCAA-23E8BD34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816" y="1113686"/>
            <a:ext cx="4023709" cy="423708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80F923-7032-4DAB-BFE4-7F6F9EA27B96}"/>
              </a:ext>
            </a:extLst>
          </p:cNvPr>
          <p:cNvSpPr/>
          <p:nvPr/>
        </p:nvSpPr>
        <p:spPr>
          <a:xfrm>
            <a:off x="1190475" y="1030146"/>
            <a:ext cx="4973256" cy="3472405"/>
          </a:xfrm>
          <a:prstGeom prst="roundRect">
            <a:avLst/>
          </a:prstGeom>
          <a:solidFill>
            <a:srgbClr val="0070C0"/>
          </a:solidFill>
          <a:effectLst>
            <a:glow rad="266700">
              <a:schemeClr val="accent2">
                <a:lumMod val="75000"/>
                <a:alpha val="99000"/>
              </a:schemeClr>
            </a:glow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rgbClr val="FFC000"/>
                </a:solidFill>
                <a:latin typeface="Monotype Corsiva" panose="03010101010201010101" pitchFamily="66" charset="0"/>
              </a:rPr>
              <a:t>Visible Watermarking</a:t>
            </a:r>
          </a:p>
          <a:p>
            <a:pPr algn="ctr"/>
            <a:endParaRPr lang="en-IN" sz="3600" dirty="0">
              <a:solidFill>
                <a:srgbClr val="FFC000"/>
              </a:solidFill>
              <a:latin typeface="Monotype Corsiva" panose="03010101010201010101" pitchFamily="66" charset="0"/>
            </a:endParaRPr>
          </a:p>
          <a:p>
            <a:pPr algn="ctr"/>
            <a:r>
              <a:rPr lang="en-US" sz="1800" dirty="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Visible watermarking is the process of embedding data (watermark) into a multimedia object (video/image) such that the embedded watermark is perceptible to a human observer.</a:t>
            </a:r>
            <a:endParaRPr lang="en-IN" sz="1800" dirty="0">
              <a:solidFill>
                <a:schemeClr val="tx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967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1ED17B-9AB5-A735-605D-273894D385DD}"/>
              </a:ext>
            </a:extLst>
          </p:cNvPr>
          <p:cNvSpPr/>
          <p:nvPr/>
        </p:nvSpPr>
        <p:spPr>
          <a:xfrm>
            <a:off x="1190475" y="1030146"/>
            <a:ext cx="4973256" cy="3472405"/>
          </a:xfrm>
          <a:prstGeom prst="roundRect">
            <a:avLst/>
          </a:prstGeom>
          <a:solidFill>
            <a:srgbClr val="0070C0"/>
          </a:solidFill>
          <a:effectLst>
            <a:glow rad="266700">
              <a:schemeClr val="accent2">
                <a:lumMod val="75000"/>
                <a:alpha val="99000"/>
              </a:schemeClr>
            </a:glow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rgbClr val="FFC000"/>
                </a:solidFill>
                <a:latin typeface="Monotype Corsiva" panose="03010101010201010101" pitchFamily="66" charset="0"/>
              </a:rPr>
              <a:t>Invisible Watermarking</a:t>
            </a:r>
          </a:p>
          <a:p>
            <a:pPr algn="ctr"/>
            <a:endParaRPr lang="en-IN" sz="3600" dirty="0">
              <a:solidFill>
                <a:srgbClr val="FFC000"/>
              </a:solidFill>
              <a:latin typeface="Monotype Corsiva" panose="03010101010201010101" pitchFamily="66" charset="0"/>
            </a:endParaRPr>
          </a:p>
          <a:p>
            <a:pPr algn="ctr"/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Invisible digital watermarking (IDW) is a type of steganography that aims at concealing information in a medium to prove ownership, integrity or provide additional information.</a:t>
            </a:r>
          </a:p>
          <a:p>
            <a:pPr algn="ctr"/>
            <a:endParaRPr lang="en-US" sz="1800" b="1" dirty="0">
              <a:solidFill>
                <a:schemeClr val="tx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1800" b="1" dirty="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  will see more about this in upcoming slides.</a:t>
            </a:r>
            <a:endParaRPr lang="en-IN" sz="1800" b="1" dirty="0">
              <a:solidFill>
                <a:schemeClr val="tx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D090B2-D156-D748-BDE9-FEC7DBA01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212" y="1175795"/>
            <a:ext cx="4876800" cy="4876800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</p:spTree>
    <p:extLst>
      <p:ext uri="{BB962C8B-B14F-4D97-AF65-F5344CB8AC3E}">
        <p14:creationId xmlns:p14="http://schemas.microsoft.com/office/powerpoint/2010/main" val="600629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AF96DB-8412-13B5-5FF9-B371FD85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9400"/>
            <a:ext cx="12192000" cy="39286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6F93389-EDBC-EB84-3510-0C0CBA0D10FA}"/>
              </a:ext>
            </a:extLst>
          </p:cNvPr>
          <p:cNvSpPr txBox="1"/>
          <p:nvPr/>
        </p:nvSpPr>
        <p:spPr>
          <a:xfrm>
            <a:off x="995422" y="1094230"/>
            <a:ext cx="4815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ctr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IN" sz="3600" dirty="0">
                <a:solidFill>
                  <a:schemeClr val="bg1"/>
                </a:solidFill>
                <a:latin typeface="Monotype Corsiva" panose="03010101010201010101" pitchFamily="66" charset="0"/>
              </a:rPr>
              <a:t>Image Watermarking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892285-476F-EAF3-D16F-F0111064174A}"/>
              </a:ext>
            </a:extLst>
          </p:cNvPr>
          <p:cNvSpPr txBox="1"/>
          <p:nvPr/>
        </p:nvSpPr>
        <p:spPr>
          <a:xfrm>
            <a:off x="1388962" y="2011815"/>
            <a:ext cx="51160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1800" i="0" dirty="0">
                <a:solidFill>
                  <a:schemeClr val="tx2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Image watermarking is embedded text or logos over a digital image.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1800" dirty="0">
              <a:solidFill>
                <a:schemeClr val="tx2"/>
              </a:solidFill>
              <a:latin typeface="Roboto Slab" panose="020B0604020202020204" charset="0"/>
            </a:endParaRPr>
          </a:p>
          <a:p>
            <a:pPr marL="285750" indent="-28575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IN" sz="1800" i="0" dirty="0">
                <a:solidFill>
                  <a:schemeClr val="tx2"/>
                </a:solidFill>
                <a:effectLst/>
                <a:latin typeface="Roboto Slab" panose="020B0604020202020204" charset="0"/>
                <a:ea typeface="Roboto Slab" panose="020B0604020202020204" charset="0"/>
              </a:rPr>
              <a:t>This watermark graphic or text indicates ownership or copyright of the image.</a:t>
            </a:r>
            <a:endParaRPr lang="en-IN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71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22DC7C2-7C3A-89B7-85FD-DF9ED0623A32}"/>
              </a:ext>
            </a:extLst>
          </p:cNvPr>
          <p:cNvSpPr txBox="1"/>
          <p:nvPr/>
        </p:nvSpPr>
        <p:spPr>
          <a:xfrm>
            <a:off x="1423685" y="1319514"/>
            <a:ext cx="73267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Should be perceptually invisible to prevent obstruction of the original image.</a:t>
            </a:r>
          </a:p>
          <a:p>
            <a:pPr marL="609600" indent="-609600">
              <a:buFont typeface="Courier New" panose="02070309020205020404" pitchFamily="49" charset="0"/>
              <a:buChar char="o"/>
            </a:pPr>
            <a:endParaRPr lang="en-US" altLang="en-US" sz="20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09600" indent="-60960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Statistically invisible so it cannot be detected or erased.</a:t>
            </a:r>
          </a:p>
          <a:p>
            <a:pPr marL="609600" indent="-609600">
              <a:buFont typeface="Courier New" panose="02070309020205020404" pitchFamily="49" charset="0"/>
              <a:buChar char="o"/>
            </a:pPr>
            <a:endParaRPr lang="en-US" altLang="en-US" sz="20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09600" indent="-60960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Simple to extract watermark from image</a:t>
            </a:r>
          </a:p>
          <a:p>
            <a:pPr marL="609600" indent="-609600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n-US" altLang="en-US" sz="20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09600" indent="-60960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Should be robust to filtering, additive noise, compression, and other forms of image manipulation.</a:t>
            </a:r>
          </a:p>
          <a:p>
            <a:pPr marL="609600" indent="-609600">
              <a:buFont typeface="Courier New" panose="02070309020205020404" pitchFamily="49" charset="0"/>
              <a:buChar char="o"/>
            </a:pPr>
            <a:endParaRPr lang="en-US" altLang="en-US" sz="2000" dirty="0">
              <a:solidFill>
                <a:schemeClr val="bg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09600" indent="-609600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altLang="en-US" sz="20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Should be able to determine the true owner of the image</a:t>
            </a:r>
            <a:r>
              <a:rPr lang="en-US" altLang="en-US" sz="1800" dirty="0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EC99F-A8F0-8BBA-E781-D2CFE57FF9B7}"/>
              </a:ext>
            </a:extLst>
          </p:cNvPr>
          <p:cNvSpPr txBox="1"/>
          <p:nvPr/>
        </p:nvSpPr>
        <p:spPr>
          <a:xfrm>
            <a:off x="1817225" y="601884"/>
            <a:ext cx="358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/>
                </a:solidFill>
                <a:latin typeface="Monotype Corsiva" panose="03010101010201010101" pitchFamily="66" charset="0"/>
              </a:rPr>
              <a:t>Properties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66940593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 · Modern Dark ">
  <a:themeElements>
    <a:clrScheme name="Custom 1">
      <a:dk1>
        <a:srgbClr val="000000"/>
      </a:dk1>
      <a:lt1>
        <a:srgbClr val="E392FA"/>
      </a:lt1>
      <a:dk2>
        <a:srgbClr val="FFFFFF"/>
      </a:dk2>
      <a:lt2>
        <a:srgbClr val="EEEEEE"/>
      </a:lt2>
      <a:accent1>
        <a:srgbClr val="E392FA"/>
      </a:accent1>
      <a:accent2>
        <a:srgbClr val="93A9F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554</Words>
  <Application>Microsoft Office PowerPoint</Application>
  <PresentationFormat>Widescreen</PresentationFormat>
  <Paragraphs>86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Abril Fatface</vt:lpstr>
      <vt:lpstr>Courier New</vt:lpstr>
      <vt:lpstr>DM Sans</vt:lpstr>
      <vt:lpstr>Calibri</vt:lpstr>
      <vt:lpstr>Aldrich</vt:lpstr>
      <vt:lpstr>Arial</vt:lpstr>
      <vt:lpstr>Roboto Slab</vt:lpstr>
      <vt:lpstr>Monotype Corsiva</vt:lpstr>
      <vt:lpstr>Georgia</vt:lpstr>
      <vt:lpstr>Lato</vt:lpstr>
      <vt:lpstr>Wingdings</vt:lpstr>
      <vt:lpstr>Barlow Condensed</vt:lpstr>
      <vt:lpstr>SlidesMania · Modern Dark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Adesh</dc:creator>
  <cp:lastModifiedBy>Ashesh Karan</cp:lastModifiedBy>
  <cp:revision>4</cp:revision>
  <dcterms:modified xsi:type="dcterms:W3CDTF">2022-05-19T03:21:53Z</dcterms:modified>
</cp:coreProperties>
</file>